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  <p:sldMasterId id="2147483671" r:id="rId2"/>
  </p:sldMasterIdLst>
  <p:notesMasterIdLst>
    <p:notesMasterId r:id="rId25"/>
  </p:notesMasterIdLst>
  <p:sldIdLst>
    <p:sldId id="256" r:id="rId3"/>
    <p:sldId id="267" r:id="rId4"/>
    <p:sldId id="258" r:id="rId5"/>
    <p:sldId id="259" r:id="rId6"/>
    <p:sldId id="260" r:id="rId7"/>
    <p:sldId id="261" r:id="rId8"/>
    <p:sldId id="268" r:id="rId9"/>
    <p:sldId id="278" r:id="rId10"/>
    <p:sldId id="279" r:id="rId11"/>
    <p:sldId id="280" r:id="rId12"/>
    <p:sldId id="281" r:id="rId13"/>
    <p:sldId id="264" r:id="rId14"/>
    <p:sldId id="270" r:id="rId15"/>
    <p:sldId id="277" r:id="rId16"/>
    <p:sldId id="273" r:id="rId17"/>
    <p:sldId id="272" r:id="rId18"/>
    <p:sldId id="271" r:id="rId19"/>
    <p:sldId id="275" r:id="rId20"/>
    <p:sldId id="274" r:id="rId21"/>
    <p:sldId id="276" r:id="rId22"/>
    <p:sldId id="265" r:id="rId23"/>
    <p:sldId id="266" r:id="rId24"/>
  </p:sldIdLst>
  <p:sldSz cx="9144000" cy="5143500" type="screen16x9"/>
  <p:notesSz cx="6858000" cy="9144000"/>
  <p:embeddedFontLst>
    <p:embeddedFont>
      <p:font typeface="Georgia" panose="02040502050405020303" pitchFamily="18" charset="0"/>
      <p:regular r:id="rId26"/>
      <p:bold r:id="rId27"/>
      <p:italic r:id="rId28"/>
      <p:boldItalic r:id="rId29"/>
    </p:embeddedFont>
    <p:embeddedFont>
      <p:font typeface="Proxima Nova" panose="020B0604020202020204" charset="0"/>
      <p:regular r:id="rId30"/>
      <p:bold r:id="rId31"/>
      <p:italic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05D02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730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1.fntdata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7.fntdata"/><Relationship Id="rId37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font" Target="fonts/font3.fntdata"/><Relationship Id="rId36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6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742e3e7cd_1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742e3e7cd_1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742e3e7cd_1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742e3e7cd_1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d4400e736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d4400e736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d9c40d9f9_0_2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d9c40d9f9_0_2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cb9a3abeb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cb9a3abeb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cb9a3abeb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cb9a3abeb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742e3e7c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742e3e7c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d5f4b554c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d5f4b554c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5" name="Google Shape;55;p14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6" name="Google Shape;56;p14"/>
          <p:cNvSpPr txBox="1">
            <a:spLocks noGrp="1"/>
          </p:cNvSpPr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ubTitle" idx="1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6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1" name="Google Shape;71;p17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2" name="Google Shape;72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8" name="Google Shape;78;p19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9" name="Google Shape;79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2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0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82" name="Google Shape;82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5" name="Google Shape;85;p21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6" name="Google Shape;86;p21"/>
          <p:cNvSpPr txBox="1">
            <a:spLocks noGrp="1"/>
          </p:cNvSpPr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87" name="Google Shape;87;p21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8" name="Google Shape;88;p21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2"/>
          <p:cNvSpPr txBox="1">
            <a:spLocks noGrp="1"/>
          </p:cNvSpPr>
          <p:nvPr>
            <p:ph type="body" idx="1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>
            <a:endParaRPr/>
          </a:p>
        </p:txBody>
      </p:sp>
      <p:sp>
        <p:nvSpPr>
          <p:cNvPr id="92" name="Google Shape;92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3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3"/>
          <p:cNvSpPr txBox="1">
            <a:spLocks noGrp="1"/>
          </p:cNvSpPr>
          <p:nvPr>
            <p:ph type="title" hasCustomPrompt="1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9pPr>
          </a:lstStyle>
          <a:p>
            <a:r>
              <a:t>xx%</a:t>
            </a:r>
          </a:p>
        </p:txBody>
      </p:sp>
      <p:sp>
        <p:nvSpPr>
          <p:cNvPr id="96" name="Google Shape;96;p23"/>
          <p:cNvSpPr txBox="1">
            <a:spLocks noGrp="1"/>
          </p:cNvSpPr>
          <p:nvPr>
            <p:ph type="body" idx="1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7" name="Google Shape;97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pearmint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 rtl="0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 rtl="0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 rtl="0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 rtl="0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 rtl="0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 rtl="0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 rtl="0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 rtl="0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jpeg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OVID-19_pandemic_in_Ghana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creativecommons.org/licenses/by-sa/3.0/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1.png"/><Relationship Id="rId5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Relationship Id="rId9" Type="http://schemas.openxmlformats.org/officeDocument/2006/relationships/image" Target="../media/image1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647369C-0F15-4CF5-ABF6-BF924A5C2804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4" name="Google Shape;10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825" y="-4883"/>
            <a:ext cx="3324447" cy="2696012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25"/>
          <p:cNvSpPr txBox="1">
            <a:spLocks noGrp="1"/>
          </p:cNvSpPr>
          <p:nvPr>
            <p:ph type="ctrTitle"/>
          </p:nvPr>
        </p:nvSpPr>
        <p:spPr>
          <a:xfrm>
            <a:off x="231825" y="1585925"/>
            <a:ext cx="8123100" cy="1292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700" dirty="0">
                <a:solidFill>
                  <a:srgbClr val="D05D02"/>
                </a:solidFill>
              </a:rPr>
              <a:t>Plasma Donation System</a:t>
            </a:r>
            <a:endParaRPr sz="5700" dirty="0">
              <a:solidFill>
                <a:srgbClr val="D05D02"/>
              </a:solidFill>
            </a:endParaRPr>
          </a:p>
        </p:txBody>
      </p:sp>
      <p:sp>
        <p:nvSpPr>
          <p:cNvPr id="106" name="Google Shape;106;p25"/>
          <p:cNvSpPr txBox="1">
            <a:spLocks noGrp="1"/>
          </p:cNvSpPr>
          <p:nvPr>
            <p:ph type="subTitle" idx="1"/>
          </p:nvPr>
        </p:nvSpPr>
        <p:spPr>
          <a:xfrm>
            <a:off x="510450" y="3182313"/>
            <a:ext cx="1828713" cy="6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Team Titans</a:t>
            </a:r>
            <a:endParaRPr dirty="0"/>
          </a:p>
        </p:txBody>
      </p:sp>
      <p:cxnSp>
        <p:nvCxnSpPr>
          <p:cNvPr id="108" name="Google Shape;108;p25"/>
          <p:cNvCxnSpPr/>
          <p:nvPr/>
        </p:nvCxnSpPr>
        <p:spPr>
          <a:xfrm>
            <a:off x="615150" y="2998025"/>
            <a:ext cx="5004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Oval 1">
            <a:extLst>
              <a:ext uri="{FF2B5EF4-FFF2-40B4-BE49-F238E27FC236}">
                <a16:creationId xmlns:a16="http://schemas.microsoft.com/office/drawing/2014/main" id="{C59E46A4-93A5-4717-840E-428D3AC0A304}"/>
              </a:ext>
            </a:extLst>
          </p:cNvPr>
          <p:cNvSpPr/>
          <p:nvPr/>
        </p:nvSpPr>
        <p:spPr>
          <a:xfrm>
            <a:off x="3217872" y="3316261"/>
            <a:ext cx="1392900" cy="1386515"/>
          </a:xfrm>
          <a:prstGeom prst="ellipse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792E0D6-A1F4-4623-BB25-AA6BD19A90FB}"/>
              </a:ext>
            </a:extLst>
          </p:cNvPr>
          <p:cNvSpPr/>
          <p:nvPr/>
        </p:nvSpPr>
        <p:spPr>
          <a:xfrm>
            <a:off x="5001264" y="3316261"/>
            <a:ext cx="1392900" cy="1386515"/>
          </a:xfrm>
          <a:prstGeom prst="ellipse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463606E-9B5F-4316-8F7B-885839DC9CB6}"/>
              </a:ext>
            </a:extLst>
          </p:cNvPr>
          <p:cNvSpPr/>
          <p:nvPr/>
        </p:nvSpPr>
        <p:spPr>
          <a:xfrm>
            <a:off x="6720861" y="3316261"/>
            <a:ext cx="1392900" cy="1386515"/>
          </a:xfrm>
          <a:prstGeom prst="ellipse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Google Shape;106;p25">
            <a:extLst>
              <a:ext uri="{FF2B5EF4-FFF2-40B4-BE49-F238E27FC236}">
                <a16:creationId xmlns:a16="http://schemas.microsoft.com/office/drawing/2014/main" id="{7A2EA53F-31EF-4546-9744-998E436869F6}"/>
              </a:ext>
            </a:extLst>
          </p:cNvPr>
          <p:cNvSpPr txBox="1">
            <a:spLocks/>
          </p:cNvSpPr>
          <p:nvPr/>
        </p:nvSpPr>
        <p:spPr>
          <a:xfrm>
            <a:off x="2959585" y="4665644"/>
            <a:ext cx="1828713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  <a:defRPr sz="24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  <a:defRPr sz="24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  <a:defRPr sz="24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  <a:defRPr sz="24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  <a:defRPr sz="24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  <a:defRPr sz="24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  <a:defRPr sz="24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  <a:defRPr sz="24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  <a:defRPr sz="24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indent="0" algn="ctr"/>
            <a:r>
              <a:rPr lang="en-US" sz="1400" dirty="0"/>
              <a:t>Akshay</a:t>
            </a:r>
          </a:p>
        </p:txBody>
      </p:sp>
      <p:sp>
        <p:nvSpPr>
          <p:cNvPr id="12" name="Google Shape;106;p25">
            <a:extLst>
              <a:ext uri="{FF2B5EF4-FFF2-40B4-BE49-F238E27FC236}">
                <a16:creationId xmlns:a16="http://schemas.microsoft.com/office/drawing/2014/main" id="{BB6A279C-0B5A-4002-8CC3-65BA80FFE086}"/>
              </a:ext>
            </a:extLst>
          </p:cNvPr>
          <p:cNvSpPr txBox="1">
            <a:spLocks/>
          </p:cNvSpPr>
          <p:nvPr/>
        </p:nvSpPr>
        <p:spPr>
          <a:xfrm>
            <a:off x="4822503" y="4665644"/>
            <a:ext cx="1828713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  <a:defRPr sz="24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  <a:defRPr sz="24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  <a:defRPr sz="24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  <a:defRPr sz="24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  <a:defRPr sz="24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  <a:defRPr sz="24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  <a:defRPr sz="24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  <a:defRPr sz="24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  <a:defRPr sz="24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indent="0" algn="ctr"/>
            <a:r>
              <a:rPr lang="en-US" sz="1400" dirty="0"/>
              <a:t>Sumit</a:t>
            </a:r>
          </a:p>
        </p:txBody>
      </p:sp>
      <p:sp>
        <p:nvSpPr>
          <p:cNvPr id="13" name="Google Shape;106;p25">
            <a:extLst>
              <a:ext uri="{FF2B5EF4-FFF2-40B4-BE49-F238E27FC236}">
                <a16:creationId xmlns:a16="http://schemas.microsoft.com/office/drawing/2014/main" id="{80C89770-5258-4CC8-B8C9-4F5D41247E6E}"/>
              </a:ext>
            </a:extLst>
          </p:cNvPr>
          <p:cNvSpPr txBox="1">
            <a:spLocks/>
          </p:cNvSpPr>
          <p:nvPr/>
        </p:nvSpPr>
        <p:spPr>
          <a:xfrm>
            <a:off x="6564279" y="4702776"/>
            <a:ext cx="1828713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  <a:defRPr sz="24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  <a:defRPr sz="24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  <a:defRPr sz="24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  <a:defRPr sz="24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  <a:defRPr sz="24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  <a:defRPr sz="24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  <a:defRPr sz="24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  <a:defRPr sz="24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  <a:defRPr sz="24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indent="0" algn="ctr"/>
            <a:r>
              <a:rPr lang="en-US" sz="1400" dirty="0"/>
              <a:t>Yashwant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9" grpId="0" animBg="1"/>
      <p:bldP spid="10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DFFA26-B834-4274-9CFC-7A6C98EA5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B778DD-27F0-49DD-A2D4-60E425E3465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61832C-322E-4550-AA8F-F42C3CA97EA2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Google Shape;164;gb16658506a_0_20">
            <a:extLst>
              <a:ext uri="{FF2B5EF4-FFF2-40B4-BE49-F238E27FC236}">
                <a16:creationId xmlns:a16="http://schemas.microsoft.com/office/drawing/2014/main" id="{6C1D3334-63D1-4971-99CF-C134ED1DD2DD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604515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3F70E-2E51-4BF1-8C6E-C379228D7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DE1547-38C7-4AC2-85DB-9520F4E98C6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3ECC8E-8CE0-4F72-9D4D-08BD8E0B2064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Google Shape;172;gb16658506a_0_26">
            <a:extLst>
              <a:ext uri="{FF2B5EF4-FFF2-40B4-BE49-F238E27FC236}">
                <a16:creationId xmlns:a16="http://schemas.microsoft.com/office/drawing/2014/main" id="{445056A1-A555-4BA3-9BD6-F3C5AF03D448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641899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05D02"/>
        </a:solidFill>
        <a:effectLst/>
      </p:bgPr>
    </p:bg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3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Screenshots</a:t>
            </a:r>
            <a:endParaRPr sz="48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DB69F-A1C4-402D-A4B8-C8A75FDB9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331794-866D-4A1E-BD60-C6655F689C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820"/>
            <a:ext cx="9144000" cy="5039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3883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7AB7B-7DE7-4906-B2B0-A5901D695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9230A4-41A6-4057-AF0B-39AFF60AF3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152"/>
            <a:ext cx="9144000" cy="5089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7028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FE7E7-83B9-4F5E-B108-3E0A27AD4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D7AEA2-F487-4AD3-B744-306DBAA956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56" y="0"/>
            <a:ext cx="894168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4631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34E6D5-0EA8-4487-AD8F-5808426E2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B6FC1A-71DA-43E5-BD98-8433CFB5F8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857" y="0"/>
            <a:ext cx="739228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7049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03267-7C50-498A-8EF1-6652AF7EA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33AF86-F1C9-49B1-8A90-2D0F12B099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0315"/>
            <a:ext cx="9144000" cy="5002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7384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DD0C0C-BCE0-480F-A6A2-C5FC5674F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A26AF4-B242-49E1-B4D4-7512FA4CE6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519" y="0"/>
            <a:ext cx="755096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6103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151C01-967F-467A-8146-2E7978981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C61F20-0CC3-4900-A708-9DB9FDA492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27"/>
            <a:ext cx="9144000" cy="5134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0206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F74A669-B2E3-4C1D-98DC-521484B9B5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-1456735" y="0"/>
            <a:ext cx="5139217" cy="51435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25BD873-1D1F-4D13-BE44-B000514B9E76}"/>
              </a:ext>
            </a:extLst>
          </p:cNvPr>
          <p:cNvSpPr/>
          <p:nvPr/>
        </p:nvSpPr>
        <p:spPr>
          <a:xfrm>
            <a:off x="-85060" y="404037"/>
            <a:ext cx="9604744" cy="737191"/>
          </a:xfrm>
          <a:prstGeom prst="rect">
            <a:avLst/>
          </a:prstGeom>
          <a:solidFill>
            <a:srgbClr val="D05D02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AC47557-3744-4D70-B2F9-E27A3561BDD3}"/>
              </a:ext>
            </a:extLst>
          </p:cNvPr>
          <p:cNvSpPr txBox="1"/>
          <p:nvPr/>
        </p:nvSpPr>
        <p:spPr>
          <a:xfrm>
            <a:off x="-1456735" y="5143500"/>
            <a:ext cx="513921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3" tooltip="https://en.wikipedia.org/wiki/COVID-19_pandemic_in_Ghana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-sa/3.0/"/>
              </a:rPr>
              <a:t>CC BY-SA</a:t>
            </a:r>
            <a:endParaRPr lang="en-US" sz="9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3D6E3D-0081-4FD6-9839-276C081D6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A2D58C-0C71-4E4B-83E4-929E6ACB75C1}"/>
              </a:ext>
            </a:extLst>
          </p:cNvPr>
          <p:cNvSpPr txBox="1"/>
          <p:nvPr/>
        </p:nvSpPr>
        <p:spPr>
          <a:xfrm>
            <a:off x="4288465" y="1878419"/>
            <a:ext cx="370721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0" i="0" dirty="0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Convalescent plasma from patients who have already recovered from coronavirus disease 2019 (COVID-19) may contain antibodies against COVID-19. </a:t>
            </a:r>
          </a:p>
          <a:p>
            <a:pPr algn="just"/>
            <a:endParaRPr lang="en-US" dirty="0">
              <a:solidFill>
                <a:srgbClr val="333333"/>
              </a:solidFill>
              <a:latin typeface="Georgia" panose="02040502050405020303" pitchFamily="18" charset="0"/>
            </a:endParaRPr>
          </a:p>
          <a:p>
            <a:pPr algn="just"/>
            <a:r>
              <a:rPr lang="en-US" b="0" i="0" dirty="0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Giving this convalescent plasma to hospitalized people currently fighting COVID-19 may help them recover.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9812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BF6E97-C882-4B02-8CE5-20D7FF8BF8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1992F0-D7F4-4084-81E9-A831B0661A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353"/>
            <a:ext cx="9144000" cy="5060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1227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4"/>
          <p:cNvSpPr txBox="1">
            <a:spLocks noGrp="1"/>
          </p:cNvSpPr>
          <p:nvPr>
            <p:ph type="title"/>
          </p:nvPr>
        </p:nvSpPr>
        <p:spPr>
          <a:xfrm>
            <a:off x="623400" y="25717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rgbClr val="D05D02"/>
                </a:solidFill>
              </a:rPr>
              <a:t>Conclusion</a:t>
            </a:r>
            <a:endParaRPr sz="3600" dirty="0">
              <a:solidFill>
                <a:srgbClr val="D05D02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5"/>
          <p:cNvSpPr txBox="1">
            <a:spLocks noGrp="1"/>
          </p:cNvSpPr>
          <p:nvPr>
            <p:ph type="title" idx="4294967295"/>
          </p:nvPr>
        </p:nvSpPr>
        <p:spPr>
          <a:xfrm>
            <a:off x="311700" y="709050"/>
            <a:ext cx="3890100" cy="372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rgbClr val="D05D02"/>
                </a:solidFill>
              </a:rPr>
              <a:t>Thank you</a:t>
            </a:r>
            <a:endParaRPr sz="3600" dirty="0">
              <a:solidFill>
                <a:srgbClr val="D05D02"/>
              </a:solidFill>
            </a:endParaRPr>
          </a:p>
        </p:txBody>
      </p:sp>
      <p:pic>
        <p:nvPicPr>
          <p:cNvPr id="220" name="Google Shape;220;p35"/>
          <p:cNvPicPr preferRelativeResize="0"/>
          <p:nvPr/>
        </p:nvPicPr>
        <p:blipFill rotWithShape="1">
          <a:blip r:embed="rId3">
            <a:alphaModFix/>
          </a:blip>
          <a:srcRect l="35132" r="35132"/>
          <a:stretch/>
        </p:blipFill>
        <p:spPr>
          <a:xfrm>
            <a:off x="4548455" y="0"/>
            <a:ext cx="4595552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A299B9A-665F-415D-A513-2341515EA136}"/>
              </a:ext>
            </a:extLst>
          </p:cNvPr>
          <p:cNvSpPr/>
          <p:nvPr/>
        </p:nvSpPr>
        <p:spPr>
          <a:xfrm>
            <a:off x="0" y="1953723"/>
            <a:ext cx="9144000" cy="119587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Google Shape;120;p27"/>
          <p:cNvSpPr txBox="1">
            <a:spLocks noGrp="1"/>
          </p:cNvSpPr>
          <p:nvPr>
            <p:ph type="title"/>
          </p:nvPr>
        </p:nvSpPr>
        <p:spPr>
          <a:xfrm>
            <a:off x="6192239" y="593125"/>
            <a:ext cx="4045200" cy="150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Problem</a:t>
            </a:r>
            <a:endParaRPr dirty="0">
              <a:solidFill>
                <a:schemeClr val="lt1"/>
              </a:solidFill>
            </a:endParaRPr>
          </a:p>
        </p:txBody>
      </p:sp>
      <p:pic>
        <p:nvPicPr>
          <p:cNvPr id="121" name="Google Shape;12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4287" y="2102725"/>
            <a:ext cx="884025" cy="897625"/>
          </a:xfrm>
          <a:prstGeom prst="rect">
            <a:avLst/>
          </a:prstGeom>
          <a:solidFill>
            <a:schemeClr val="tx1"/>
          </a:solidFill>
          <a:ln>
            <a:noFill/>
          </a:ln>
        </p:spPr>
      </p:pic>
      <p:pic>
        <p:nvPicPr>
          <p:cNvPr id="122" name="Google Shape;122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7625" y="838200"/>
            <a:ext cx="884025" cy="89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0950" y="3276600"/>
            <a:ext cx="950700" cy="96532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31B7A24-630E-40D9-982D-61E7FE28BEB2}"/>
              </a:ext>
            </a:extLst>
          </p:cNvPr>
          <p:cNvSpPr txBox="1"/>
          <p:nvPr/>
        </p:nvSpPr>
        <p:spPr>
          <a:xfrm>
            <a:off x="1966686" y="1153886"/>
            <a:ext cx="14006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Demand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2475BA-86D5-47DC-89CF-152EF4DD52EE}"/>
              </a:ext>
            </a:extLst>
          </p:cNvPr>
          <p:cNvSpPr txBox="1"/>
          <p:nvPr/>
        </p:nvSpPr>
        <p:spPr>
          <a:xfrm>
            <a:off x="1966686" y="2397648"/>
            <a:ext cx="14006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D05D02"/>
                </a:solidFill>
              </a:rPr>
              <a:t>Platform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7CB48D-6C37-4F5D-A943-6C85E5A047FF}"/>
              </a:ext>
            </a:extLst>
          </p:cNvPr>
          <p:cNvSpPr txBox="1"/>
          <p:nvPr/>
        </p:nvSpPr>
        <p:spPr>
          <a:xfrm>
            <a:off x="1966686" y="3605374"/>
            <a:ext cx="14006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Trust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05D02"/>
        </a:solid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8"/>
          <p:cNvSpPr txBox="1">
            <a:spLocks noGrp="1"/>
          </p:cNvSpPr>
          <p:nvPr>
            <p:ph type="title"/>
          </p:nvPr>
        </p:nvSpPr>
        <p:spPr>
          <a:xfrm>
            <a:off x="490250" y="1639500"/>
            <a:ext cx="2960100" cy="29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b="1"/>
              <a:t>Solution</a:t>
            </a:r>
            <a:endParaRPr sz="4400"/>
          </a:p>
        </p:txBody>
      </p:sp>
      <p:sp>
        <p:nvSpPr>
          <p:cNvPr id="129" name="Google Shape;129;p28"/>
          <p:cNvSpPr/>
          <p:nvPr/>
        </p:nvSpPr>
        <p:spPr>
          <a:xfrm>
            <a:off x="4929225" y="525075"/>
            <a:ext cx="1532400" cy="14145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04775" dir="5400000" algn="bl" rotWithShape="0">
              <a:srgbClr val="000000">
                <a:alpha val="50000"/>
              </a:srgbClr>
            </a:outerShdw>
            <a:reflection endPos="10000" dist="38100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0" name="Google Shape;13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97025" y="879437"/>
            <a:ext cx="796800" cy="809058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8"/>
          <p:cNvSpPr/>
          <p:nvPr/>
        </p:nvSpPr>
        <p:spPr>
          <a:xfrm>
            <a:off x="4929213" y="2809875"/>
            <a:ext cx="1532400" cy="14145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04775" dir="5400000" algn="bl" rotWithShape="0">
              <a:srgbClr val="000000">
                <a:alpha val="50000"/>
              </a:srgbClr>
            </a:outerShdw>
            <a:reflection endPos="10000" dist="38100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2" name="Google Shape;132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23128" y="3139088"/>
            <a:ext cx="744600" cy="756075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8"/>
          <p:cNvSpPr/>
          <p:nvPr/>
        </p:nvSpPr>
        <p:spPr>
          <a:xfrm>
            <a:off x="6860425" y="525088"/>
            <a:ext cx="1532400" cy="14145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04775" dir="5400000" algn="bl" rotWithShape="0">
              <a:srgbClr val="000000">
                <a:alpha val="50000"/>
              </a:srgbClr>
            </a:outerShdw>
            <a:reflection endPos="10000" dist="38100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28"/>
          <p:cNvSpPr/>
          <p:nvPr/>
        </p:nvSpPr>
        <p:spPr>
          <a:xfrm>
            <a:off x="6860400" y="2809888"/>
            <a:ext cx="1532400" cy="14145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04775" dir="5400000" algn="bl" rotWithShape="0">
              <a:srgbClr val="000000">
                <a:alpha val="50000"/>
              </a:srgbClr>
            </a:outerShdw>
            <a:reflection endPos="10000" dist="38100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5" name="Google Shape;135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51275" y="801300"/>
            <a:ext cx="950700" cy="965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254299" y="3139089"/>
            <a:ext cx="769738" cy="80966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8B7D77A-DD2B-4496-BB9F-6CFB32A78BF6}"/>
              </a:ext>
            </a:extLst>
          </p:cNvPr>
          <p:cNvSpPr txBox="1"/>
          <p:nvPr/>
        </p:nvSpPr>
        <p:spPr>
          <a:xfrm>
            <a:off x="900223" y="3650512"/>
            <a:ext cx="336697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A platform which takes care of all the aspects of Convalescent Plasma donation and distribution</a:t>
            </a:r>
          </a:p>
          <a:p>
            <a:pPr algn="just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3BCFEFF-D73F-4BD2-BB7F-CD68C088BA17}"/>
              </a:ext>
            </a:extLst>
          </p:cNvPr>
          <p:cNvSpPr txBox="1"/>
          <p:nvPr/>
        </p:nvSpPr>
        <p:spPr>
          <a:xfrm>
            <a:off x="5119816" y="2268788"/>
            <a:ext cx="14006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Titan’s System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A7DE18D-FBFC-4DC9-928D-764DD15CC4DD}"/>
              </a:ext>
            </a:extLst>
          </p:cNvPr>
          <p:cNvSpPr txBox="1"/>
          <p:nvPr/>
        </p:nvSpPr>
        <p:spPr>
          <a:xfrm>
            <a:off x="6926286" y="2263973"/>
            <a:ext cx="14006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Trust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5EDA7DC-12DE-4CE8-930C-C40402F52E4A}"/>
              </a:ext>
            </a:extLst>
          </p:cNvPr>
          <p:cNvSpPr txBox="1"/>
          <p:nvPr/>
        </p:nvSpPr>
        <p:spPr>
          <a:xfrm>
            <a:off x="5119816" y="4518172"/>
            <a:ext cx="14006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Financial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D42619D-B67F-49C2-964D-484B3496E099}"/>
              </a:ext>
            </a:extLst>
          </p:cNvPr>
          <p:cNvSpPr txBox="1"/>
          <p:nvPr/>
        </p:nvSpPr>
        <p:spPr>
          <a:xfrm>
            <a:off x="6992172" y="4489845"/>
            <a:ext cx="14006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Ecosystem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69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8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9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0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0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1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1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1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1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17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2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2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2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3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3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9" grpId="0" animBg="1"/>
      <p:bldP spid="131" grpId="0" animBg="1"/>
      <p:bldP spid="133" grpId="0" animBg="1"/>
      <p:bldP spid="134" grpId="0" animBg="1"/>
      <p:bldP spid="12" grpId="0"/>
      <p:bldP spid="13" grpId="0"/>
      <p:bldP spid="14" grpId="0"/>
      <p:bldP spid="1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Approach</a:t>
            </a:r>
            <a:endParaRPr sz="3600" dirty="0"/>
          </a:p>
        </p:txBody>
      </p:sp>
      <p:pic>
        <p:nvPicPr>
          <p:cNvPr id="146" name="Google Shape;14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2850" y="2571750"/>
            <a:ext cx="6515100" cy="981075"/>
          </a:xfrm>
          <a:prstGeom prst="rect">
            <a:avLst/>
          </a:prstGeom>
          <a:solidFill>
            <a:schemeClr val="tx2"/>
          </a:solidFill>
          <a:ln>
            <a:noFill/>
          </a:ln>
        </p:spPr>
      </p:pic>
      <p:sp>
        <p:nvSpPr>
          <p:cNvPr id="147" name="Google Shape;147;p29"/>
          <p:cNvSpPr/>
          <p:nvPr/>
        </p:nvSpPr>
        <p:spPr>
          <a:xfrm>
            <a:off x="2349100" y="2805350"/>
            <a:ext cx="627600" cy="5727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29"/>
          <p:cNvSpPr/>
          <p:nvPr/>
        </p:nvSpPr>
        <p:spPr>
          <a:xfrm>
            <a:off x="2205013" y="2665837"/>
            <a:ext cx="771600" cy="792900"/>
          </a:xfrm>
          <a:prstGeom prst="ellipse">
            <a:avLst/>
          </a:prstGeom>
          <a:solidFill>
            <a:schemeClr val="tx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" name="Google Shape;146;p29">
            <a:extLst>
              <a:ext uri="{FF2B5EF4-FFF2-40B4-BE49-F238E27FC236}">
                <a16:creationId xmlns:a16="http://schemas.microsoft.com/office/drawing/2014/main" id="{842E6BF6-341E-43D1-99DC-B15E2742E90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2850" y="1415900"/>
            <a:ext cx="6515100" cy="981075"/>
          </a:xfrm>
          <a:prstGeom prst="rect">
            <a:avLst/>
          </a:prstGeom>
          <a:solidFill>
            <a:srgbClr val="D05D02"/>
          </a:solidFill>
          <a:ln>
            <a:noFill/>
          </a:ln>
        </p:spPr>
      </p:pic>
      <p:sp>
        <p:nvSpPr>
          <p:cNvPr id="16" name="Google Shape;147;p29">
            <a:extLst>
              <a:ext uri="{FF2B5EF4-FFF2-40B4-BE49-F238E27FC236}">
                <a16:creationId xmlns:a16="http://schemas.microsoft.com/office/drawing/2014/main" id="{D0A4F037-658F-4D20-95C6-D3FFEDFD745F}"/>
              </a:ext>
            </a:extLst>
          </p:cNvPr>
          <p:cNvSpPr/>
          <p:nvPr/>
        </p:nvSpPr>
        <p:spPr>
          <a:xfrm>
            <a:off x="2307075" y="1649500"/>
            <a:ext cx="627600" cy="5727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48;p29">
            <a:extLst>
              <a:ext uri="{FF2B5EF4-FFF2-40B4-BE49-F238E27FC236}">
                <a16:creationId xmlns:a16="http://schemas.microsoft.com/office/drawing/2014/main" id="{2B7506DE-25D2-4F6E-AF7D-86A8AF6D8647}"/>
              </a:ext>
            </a:extLst>
          </p:cNvPr>
          <p:cNvSpPr/>
          <p:nvPr/>
        </p:nvSpPr>
        <p:spPr>
          <a:xfrm>
            <a:off x="2162988" y="1509987"/>
            <a:ext cx="771600" cy="792900"/>
          </a:xfrm>
          <a:prstGeom prst="ellipse">
            <a:avLst/>
          </a:prstGeom>
          <a:solidFill>
            <a:schemeClr val="tx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Rectangle 17" descr="Telemarketer">
            <a:extLst>
              <a:ext uri="{FF2B5EF4-FFF2-40B4-BE49-F238E27FC236}">
                <a16:creationId xmlns:a16="http://schemas.microsoft.com/office/drawing/2014/main" id="{DB20155A-D221-4AA5-9003-904B5253C86C}"/>
              </a:ext>
            </a:extLst>
          </p:cNvPr>
          <p:cNvSpPr/>
          <p:nvPr/>
        </p:nvSpPr>
        <p:spPr>
          <a:xfrm>
            <a:off x="2272389" y="1624900"/>
            <a:ext cx="538654" cy="538654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19" name="Google Shape;146;p29">
            <a:extLst>
              <a:ext uri="{FF2B5EF4-FFF2-40B4-BE49-F238E27FC236}">
                <a16:creationId xmlns:a16="http://schemas.microsoft.com/office/drawing/2014/main" id="{A007CF7F-C0F1-4A3D-B330-98EDA953907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2850" y="3727600"/>
            <a:ext cx="6515100" cy="981075"/>
          </a:xfrm>
          <a:prstGeom prst="rect">
            <a:avLst/>
          </a:prstGeom>
          <a:solidFill>
            <a:schemeClr val="tx2"/>
          </a:solidFill>
          <a:ln>
            <a:noFill/>
          </a:ln>
        </p:spPr>
      </p:pic>
      <p:sp>
        <p:nvSpPr>
          <p:cNvPr id="20" name="Google Shape;147;p29">
            <a:extLst>
              <a:ext uri="{FF2B5EF4-FFF2-40B4-BE49-F238E27FC236}">
                <a16:creationId xmlns:a16="http://schemas.microsoft.com/office/drawing/2014/main" id="{5D8F697E-817F-4468-89AB-7DA5B05DCC98}"/>
              </a:ext>
            </a:extLst>
          </p:cNvPr>
          <p:cNvSpPr/>
          <p:nvPr/>
        </p:nvSpPr>
        <p:spPr>
          <a:xfrm>
            <a:off x="2349100" y="3961200"/>
            <a:ext cx="627600" cy="5727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148;p29">
            <a:extLst>
              <a:ext uri="{FF2B5EF4-FFF2-40B4-BE49-F238E27FC236}">
                <a16:creationId xmlns:a16="http://schemas.microsoft.com/office/drawing/2014/main" id="{B6EB2642-2494-4757-B40F-CF0F35274A98}"/>
              </a:ext>
            </a:extLst>
          </p:cNvPr>
          <p:cNvSpPr/>
          <p:nvPr/>
        </p:nvSpPr>
        <p:spPr>
          <a:xfrm>
            <a:off x="2205013" y="3821687"/>
            <a:ext cx="771600" cy="792900"/>
          </a:xfrm>
          <a:prstGeom prst="ellipse">
            <a:avLst/>
          </a:prstGeom>
          <a:solidFill>
            <a:schemeClr val="tx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Rectangle 22" descr="Hospital First Aid">
            <a:extLst>
              <a:ext uri="{FF2B5EF4-FFF2-40B4-BE49-F238E27FC236}">
                <a16:creationId xmlns:a16="http://schemas.microsoft.com/office/drawing/2014/main" id="{79705464-8B63-4011-9142-46A0349E3F18}"/>
              </a:ext>
            </a:extLst>
          </p:cNvPr>
          <p:cNvSpPr/>
          <p:nvPr/>
        </p:nvSpPr>
        <p:spPr>
          <a:xfrm>
            <a:off x="2328590" y="2798262"/>
            <a:ext cx="538654" cy="538654"/>
          </a:xfrm>
          <a:prstGeom prst="rect">
            <a:avLst/>
          </a:prstGeom>
          <a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5" name="Rectangle 24" descr="Id Badge">
            <a:extLst>
              <a:ext uri="{FF2B5EF4-FFF2-40B4-BE49-F238E27FC236}">
                <a16:creationId xmlns:a16="http://schemas.microsoft.com/office/drawing/2014/main" id="{2C4D3B5D-4AAE-4D49-9E06-D2AD35058AF8}"/>
              </a:ext>
            </a:extLst>
          </p:cNvPr>
          <p:cNvSpPr/>
          <p:nvPr/>
        </p:nvSpPr>
        <p:spPr>
          <a:xfrm>
            <a:off x="2310809" y="3906992"/>
            <a:ext cx="542259" cy="587036"/>
          </a:xfrm>
          <a:prstGeom prst="rect">
            <a:avLst/>
          </a:prstGeom>
          <a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465BE9D-A300-42F5-82DA-A6422FF02F43}"/>
              </a:ext>
            </a:extLst>
          </p:cNvPr>
          <p:cNvSpPr txBox="1"/>
          <p:nvPr/>
        </p:nvSpPr>
        <p:spPr>
          <a:xfrm>
            <a:off x="2551813" y="1781961"/>
            <a:ext cx="58479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D05D02"/>
                </a:solidFill>
              </a:rPr>
              <a:t>              The Donor can voluntarily register on the platform!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EC66383-396F-4495-B8BE-770872293848}"/>
              </a:ext>
            </a:extLst>
          </p:cNvPr>
          <p:cNvSpPr txBox="1"/>
          <p:nvPr/>
        </p:nvSpPr>
        <p:spPr>
          <a:xfrm>
            <a:off x="2541716" y="2890011"/>
            <a:ext cx="58479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D05D02"/>
                </a:solidFill>
              </a:rPr>
              <a:t>            Plasma Bank takes care of the Plasma Availability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91532A5-3719-4FD7-9EDA-028DA9A08793}"/>
              </a:ext>
            </a:extLst>
          </p:cNvPr>
          <p:cNvSpPr txBox="1"/>
          <p:nvPr/>
        </p:nvSpPr>
        <p:spPr>
          <a:xfrm>
            <a:off x="2551813" y="4038686"/>
            <a:ext cx="58479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D05D02"/>
                </a:solidFill>
              </a:rPr>
              <a:t>           Legal Authority takes Consent for the Plasma Therapy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2" dur="20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4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6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8" grpId="0" animBg="1"/>
      <p:bldP spid="17" grpId="0" animBg="1"/>
      <p:bldP spid="2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0"/>
          <p:cNvSpPr txBox="1">
            <a:spLocks noGrp="1"/>
          </p:cNvSpPr>
          <p:nvPr>
            <p:ph type="title"/>
          </p:nvPr>
        </p:nvSpPr>
        <p:spPr>
          <a:xfrm>
            <a:off x="4835400" y="1479000"/>
            <a:ext cx="4045200" cy="150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D05D02"/>
                </a:solidFill>
              </a:rPr>
              <a:t>Object Model</a:t>
            </a:r>
            <a:endParaRPr dirty="0">
              <a:solidFill>
                <a:srgbClr val="D05D02"/>
              </a:solidFill>
            </a:endParaRPr>
          </a:p>
        </p:txBody>
      </p:sp>
      <p:sp>
        <p:nvSpPr>
          <p:cNvPr id="158" name="Google Shape;158;p30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9" name="Google Shape;159;p30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" name="Google Shape;157;p30">
            <a:extLst>
              <a:ext uri="{FF2B5EF4-FFF2-40B4-BE49-F238E27FC236}">
                <a16:creationId xmlns:a16="http://schemas.microsoft.com/office/drawing/2014/main" id="{819BEB1D-041A-46FA-987C-D9DC35D19571}"/>
              </a:ext>
            </a:extLst>
          </p:cNvPr>
          <p:cNvSpPr txBox="1">
            <a:spLocks/>
          </p:cNvSpPr>
          <p:nvPr/>
        </p:nvSpPr>
        <p:spPr>
          <a:xfrm>
            <a:off x="4139295" y="585593"/>
            <a:ext cx="4045200" cy="15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Proxima Nova"/>
              <a:buNone/>
              <a:defRPr sz="4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Proxima Nova"/>
              <a:buNone/>
              <a:defRPr sz="4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Proxima Nova"/>
              <a:buNone/>
              <a:defRPr sz="4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Proxima Nova"/>
              <a:buNone/>
              <a:defRPr sz="4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Proxima Nova"/>
              <a:buNone/>
              <a:defRPr sz="4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Proxima Nova"/>
              <a:buNone/>
              <a:defRPr sz="4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Proxima Nova"/>
              <a:buNone/>
              <a:defRPr sz="4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Proxima Nova"/>
              <a:buNone/>
              <a:defRPr sz="4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Proxima Nova"/>
              <a:buNone/>
              <a:defRPr sz="4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Google Shape;133;p6">
            <a:extLst>
              <a:ext uri="{FF2B5EF4-FFF2-40B4-BE49-F238E27FC236}">
                <a16:creationId xmlns:a16="http://schemas.microsoft.com/office/drawing/2014/main" id="{247C96C0-4C0F-4749-A105-4AE066996BE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74" y="-1"/>
            <a:ext cx="4563126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6D916-68CB-48BE-8C28-B5EEF6C8D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D05D02"/>
                </a:solidFill>
              </a:rPr>
              <a:t>Work Request Flow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B811E4-AF88-4C9C-B85A-C01ACEC9B27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624693-AD00-4660-92B3-8E482A85501D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7522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6F34C5-FB8F-40BC-A693-4B267A4207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3777E6-E3F7-4397-B4C6-536C4E1CFE0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E41A80-C362-4AC2-8D37-81DEF0C42D64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Google Shape;148;gb16658506a_0_2">
            <a:extLst>
              <a:ext uri="{FF2B5EF4-FFF2-40B4-BE49-F238E27FC236}">
                <a16:creationId xmlns:a16="http://schemas.microsoft.com/office/drawing/2014/main" id="{C6FF04C4-2F2F-4190-9F4F-020E05BDC25D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4530"/>
            <a:ext cx="9144000" cy="511444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250047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4C9F7-0DCE-4185-9663-30E5A9F5B3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8D115B-7B19-497F-AE4D-F5CDE11EB72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5918DE-69BE-4F2B-9A0C-8065402234FE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Google Shape;156;gb16658506a_0_8">
            <a:extLst>
              <a:ext uri="{FF2B5EF4-FFF2-40B4-BE49-F238E27FC236}">
                <a16:creationId xmlns:a16="http://schemas.microsoft.com/office/drawing/2014/main" id="{8CC07253-3F79-4586-9CA8-1954CDDAE655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34526796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</TotalTime>
  <Words>118</Words>
  <Application>Microsoft Office PowerPoint</Application>
  <PresentationFormat>On-screen Show (16:9)</PresentationFormat>
  <Paragraphs>29</Paragraphs>
  <Slides>22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Georgia</vt:lpstr>
      <vt:lpstr>Arial</vt:lpstr>
      <vt:lpstr>Proxima Nova</vt:lpstr>
      <vt:lpstr>Simple Light</vt:lpstr>
      <vt:lpstr>Spearmint</vt:lpstr>
      <vt:lpstr>Plasma Donation System</vt:lpstr>
      <vt:lpstr>Motivation</vt:lpstr>
      <vt:lpstr>Problem</vt:lpstr>
      <vt:lpstr>Solution</vt:lpstr>
      <vt:lpstr>Approach</vt:lpstr>
      <vt:lpstr>Object Model</vt:lpstr>
      <vt:lpstr>Work Request Flow</vt:lpstr>
      <vt:lpstr>PowerPoint Presentation</vt:lpstr>
      <vt:lpstr>PowerPoint Presentation</vt:lpstr>
      <vt:lpstr>PowerPoint Presentation</vt:lpstr>
      <vt:lpstr>PowerPoint Presentation</vt:lpstr>
      <vt:lpstr>Screenshots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TITANS</dc:title>
  <cp:lastModifiedBy>Akshay Khandelwal</cp:lastModifiedBy>
  <cp:revision>33</cp:revision>
  <dcterms:modified xsi:type="dcterms:W3CDTF">2020-12-15T04:06:05Z</dcterms:modified>
</cp:coreProperties>
</file>